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35f0a43ec_1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35f0a43ec_1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35f0a43ec_1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35f0a43ec_1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35f0a43ec_1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35f0a43ec_1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35c1ba67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635c1ba672_0_222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largest of the three funds that will disperse about $500 million every year is the Student Investment Account.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can see here, the fund has two stated purposes.</a:t>
            </a:r>
            <a:endParaRPr/>
          </a:p>
        </p:txBody>
      </p:sp>
      <p:sp>
        <p:nvSpPr>
          <p:cNvPr id="138" name="Google Shape;138;g635c1ba672_0_222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35c1ba672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635c1ba672_0_305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635c1ba672_0_305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35c1ba672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635c1ba672_0_348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 are four intended uses for this new money.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Districts and charter schools will develop plans and budgets to spend Student Investment Account funds on: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Expanding Instructional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Class Size and Caseloads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Addressing Student Health and Safety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Providing a Well-Rounded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sure you’re already starting make connections with how your school could benefit from these funds, as these categories are quite inclusive and aligned with most school needs.</a:t>
            </a:r>
            <a:endParaRPr/>
          </a:p>
        </p:txBody>
      </p:sp>
      <p:sp>
        <p:nvSpPr>
          <p:cNvPr id="162" name="Google Shape;162;g635c1ba672_0_348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35c1ba672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635c1ba672_0_364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grant will also include accountability metrics. Districts will need to identify performance targets in the following measures: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 baseline="30000"/>
              <a:t>rd</a:t>
            </a:r>
            <a:r>
              <a:rPr lang="en"/>
              <a:t> Grade Reading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Attenders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r>
              <a:rPr lang="en" baseline="30000"/>
              <a:t>th</a:t>
            </a:r>
            <a:r>
              <a:rPr lang="en"/>
              <a:t> Grade On Track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4-Year Graduation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5-Year Completers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addition, and hopefully to help provide an opportunity to track more timely progress, there will be an opportunity to set other locally-developed targets.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635c1ba672_0_364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35f0a43ec_1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635f0a43ec_11_30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18</a:t>
            </a:r>
            <a:endParaRPr/>
          </a:p>
        </p:txBody>
      </p:sp>
      <p:sp>
        <p:nvSpPr>
          <p:cNvPr id="200" name="Google Shape;200;g635f0a43ec_11_30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b6eeaaa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b6eeaaa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35f0a43ec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35f0a43ec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35f0a43ec_1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35f0a43ec_1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5661167"/>
            <a:ext cx="8976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4406167"/>
            <a:ext cx="82221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9144001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3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0611" y="53562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1581"/>
            <a:ext cx="1714500" cy="66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1581"/>
            <a:ext cx="1714500" cy="66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1581"/>
            <a:ext cx="1714500" cy="66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only">
  <p:cSld name="Logo only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9144001" cy="3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9081" y="615148"/>
            <a:ext cx="4296303" cy="213658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19597" y="2935982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7" descr="Decorative blue swoos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0138"/>
            <a:ext cx="9144001" cy="2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92024" y="2748246"/>
            <a:ext cx="78867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655811" y="2558123"/>
            <a:ext cx="38862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656311" y="2558123"/>
            <a:ext cx="38862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584574" y="2471440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584574" y="3372933"/>
            <a:ext cx="38682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3"/>
          </p:nvPr>
        </p:nvSpPr>
        <p:spPr>
          <a:xfrm>
            <a:off x="4583884" y="2471440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4"/>
          </p:nvPr>
        </p:nvSpPr>
        <p:spPr>
          <a:xfrm>
            <a:off x="4583884" y="3372934"/>
            <a:ext cx="38874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Blank">
  <p:cSld name="3_Blank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9144001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120178" y="138546"/>
            <a:ext cx="89244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1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1552" y="5594283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3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611" y="53562"/>
            <a:ext cx="1972448" cy="98091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887391" y="1992834"/>
            <a:ext cx="4629300" cy="3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629841" y="3593039"/>
            <a:ext cx="2949300" cy="22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2711848" y="111581"/>
            <a:ext cx="63225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>
            <a:spLocks noGrp="1"/>
          </p:cNvSpPr>
          <p:nvPr>
            <p:ph type="pic" idx="2"/>
          </p:nvPr>
        </p:nvSpPr>
        <p:spPr>
          <a:xfrm>
            <a:off x="3887391" y="1999818"/>
            <a:ext cx="4629300" cy="3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629841" y="3613978"/>
            <a:ext cx="2949300" cy="22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2711848" y="111581"/>
            <a:ext cx="63225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3705956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 descr="Decorative geometric patter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"/>
            <a:ext cx="9144001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descr="Decorative blue swoosh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-902"/>
            <a:ext cx="9144003" cy="207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descr="Decorative blue ba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494854"/>
            <a:ext cx="9144001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28650" y="199848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28650" y="3427255"/>
            <a:ext cx="78867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5173" y="186164"/>
            <a:ext cx="2710887" cy="134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5173" y="186164"/>
            <a:ext cx="2710887" cy="134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 descr="Oregon Department of Education Logo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5173" y="186164"/>
            <a:ext cx="2710887" cy="134814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oregon.gov/ode/StudentSucces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460950" y="1629450"/>
            <a:ext cx="8222100" cy="482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Neah-Kah-Nie School District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C4587"/>
                </a:solidFill>
              </a:rPr>
              <a:t>2019-2023 Continuous Improvement Plan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Aligned to the Student Investment Account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55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5589"/>
                </a:solidFill>
              </a:rPr>
              <a:t>March 3, 2020</a:t>
            </a:r>
            <a:endParaRPr sz="2400">
              <a:solidFill>
                <a:srgbClr val="1355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Goal 3:</a:t>
            </a:r>
            <a:r>
              <a:rPr lang="en" sz="3200"/>
              <a:t> Improve Rate of 9th Graders on Track</a:t>
            </a:r>
            <a:endParaRPr sz="3200" b="1"/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4294967295"/>
          </p:nvPr>
        </p:nvSpPr>
        <p:spPr>
          <a:xfrm>
            <a:off x="606475" y="1437225"/>
            <a:ext cx="4100100" cy="47340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Strategies to Achieve Goal: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Strengthen math/literacy core  K-12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Faithfully implement 9th grade on track  committee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Increase home-school communication, including bilingual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Strengthen transitions between schools (MS-HS)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Implement MS RTIi 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4294967295"/>
          </p:nvPr>
        </p:nvSpPr>
        <p:spPr>
          <a:xfrm>
            <a:off x="5231850" y="1437225"/>
            <a:ext cx="3184800" cy="47340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Key Performance Metrics:</a:t>
            </a:r>
            <a:endParaRPr b="1" u="sng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9th Grade on track data by student group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% students entering MS &amp; HS at grade level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u="sng">
              <a:solidFill>
                <a:srgbClr val="000000"/>
              </a:solidFill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209475" y="1037550"/>
            <a:ext cx="8566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the District implements the following strategies with fidelity, then we will see growth in these metrics: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428625" y="6394925"/>
            <a:ext cx="81225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NKNSD 2019-2023 Long Range Plan with SIA Alignment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Goal 4: </a:t>
            </a:r>
            <a:r>
              <a:rPr lang="en" sz="3000"/>
              <a:t>Improve Graduation and Completion Rates</a:t>
            </a:r>
            <a:endParaRPr sz="3000" b="1"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4294967295"/>
          </p:nvPr>
        </p:nvSpPr>
        <p:spPr>
          <a:xfrm>
            <a:off x="606475" y="1437225"/>
            <a:ext cx="4100100" cy="47340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>
                <a:solidFill>
                  <a:srgbClr val="000000"/>
                </a:solidFill>
                <a:highlight>
                  <a:srgbClr val="B6D7A8"/>
                </a:highlight>
              </a:rPr>
              <a:t>Strategies to Achieve Goal: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Improve cultural relevance across all content areas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Maintain senior engagement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Hire high school counselor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4294967295"/>
          </p:nvPr>
        </p:nvSpPr>
        <p:spPr>
          <a:xfrm>
            <a:off x="5231850" y="1437225"/>
            <a:ext cx="3184800" cy="47340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00"/>
                </a:solidFill>
              </a:rPr>
              <a:t>Key Performance Metrics:</a:t>
            </a:r>
            <a:endParaRPr sz="1600" b="1" u="sng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4-Yr cohort grad rate by student group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5-Yr completion rate by student group</a:t>
            </a:r>
            <a:endParaRPr sz="1600">
              <a:solidFill>
                <a:srgbClr val="000000"/>
              </a:solidFill>
            </a:endParaRPr>
          </a:p>
          <a:p>
            <a:pPr marL="457200" marR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b="1" u="sng">
              <a:solidFill>
                <a:srgbClr val="000000"/>
              </a:solidFill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209475" y="1037550"/>
            <a:ext cx="8566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the District implements the following strategies with fidelity, then we will see growth in these metrics: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428625" y="6471125"/>
            <a:ext cx="81225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NKNSD 2019-2023 Long Range Plan with SIA Alignment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Goal 5: </a:t>
            </a:r>
            <a:r>
              <a:rPr lang="en" sz="3200"/>
              <a:t>Improve Student Well-Being</a:t>
            </a:r>
            <a:endParaRPr sz="3000" b="1"/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4294967295"/>
          </p:nvPr>
        </p:nvSpPr>
        <p:spPr>
          <a:xfrm>
            <a:off x="606475" y="1437225"/>
            <a:ext cx="4100100" cy="47340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>
                <a:solidFill>
                  <a:srgbClr val="000000"/>
                </a:solidFill>
              </a:rPr>
              <a:t>S</a:t>
            </a:r>
            <a:r>
              <a:rPr lang="en" sz="1400" b="1" u="sng">
                <a:solidFill>
                  <a:srgbClr val="000000"/>
                </a:solidFill>
                <a:highlight>
                  <a:srgbClr val="B6D7A8"/>
                </a:highlight>
              </a:rPr>
              <a:t>trategies to Achieve Goal: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Healthier food/local options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PK-12 social emotional learning/TIC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Increase extracurricular participation for all students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Improve health instruction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Hire MS/HS counselors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Faithfully implement PBIS PK-12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Increase before and after school care options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B6D7A8"/>
                </a:highlight>
              </a:rPr>
              <a:t>Implement a school based health center </a:t>
            </a: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highlight>
                <a:srgbClr val="B6D7A8"/>
              </a:highlight>
            </a:endParaRPr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4294967295"/>
          </p:nvPr>
        </p:nvSpPr>
        <p:spPr>
          <a:xfrm>
            <a:off x="5231850" y="1437225"/>
            <a:ext cx="3184800" cy="47340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Key Performance Metrics:</a:t>
            </a:r>
            <a:endParaRPr b="1" u="sng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# of students accessing nutrition services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Student survey (healthy behaviors, emotional intelligence, access to activities)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Healthy Teen Survey, fall 2020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# of students participating in extracurricular activities (by student group)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Decrease in drug/alcohol use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Decreased discipline referrals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209475" y="1037550"/>
            <a:ext cx="8566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the District implements the following strategies with fidelity, then we will see growth in these metrics: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41" name="Google Shape;141;p26" descr="Blue border"/>
          <p:cNvSpPr txBox="1"/>
          <p:nvPr/>
        </p:nvSpPr>
        <p:spPr>
          <a:xfrm>
            <a:off x="0" y="1034505"/>
            <a:ext cx="9144000" cy="94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102465" y="1002678"/>
            <a:ext cx="71523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Student Investment Account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104775" y="1993403"/>
            <a:ext cx="8667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stated purposes for funds under the </a:t>
            </a: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Investment Account: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216765" y="2559631"/>
            <a:ext cx="507000" cy="5106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826524" y="2540200"/>
            <a:ext cx="7326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students’ mental or behavioral health needs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826528" y="3128745"/>
            <a:ext cx="8088900" cy="3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academic achievement for students, including reducing academic disparities for students: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are economically disadvantaged;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racial or ethnic groups that have historically experienced academic disparities;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disabilities;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English language learners;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foster children;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homeless; and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others as determined by the State Board of Education.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16765" y="3276462"/>
            <a:ext cx="507000" cy="5106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8" name="Google Shape;148;p26"/>
          <p:cNvSpPr/>
          <p:nvPr/>
        </p:nvSpPr>
        <p:spPr>
          <a:xfrm>
            <a:off x="-71775" y="-71775"/>
            <a:ext cx="9215700" cy="11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5" name="Google Shape;155;p27" descr="Blue border"/>
          <p:cNvSpPr txBox="1"/>
          <p:nvPr/>
        </p:nvSpPr>
        <p:spPr>
          <a:xfrm>
            <a:off x="0" y="1034505"/>
            <a:ext cx="9144000" cy="94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102465" y="1002678"/>
            <a:ext cx="71523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Student Investment Account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-71775" y="-71775"/>
            <a:ext cx="9215700" cy="11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63" y="1984300"/>
            <a:ext cx="8014630" cy="450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65" name="Google Shape;165;p28" descr="Blue border"/>
          <p:cNvSpPr txBox="1"/>
          <p:nvPr/>
        </p:nvSpPr>
        <p:spPr>
          <a:xfrm>
            <a:off x="0" y="1034505"/>
            <a:ext cx="9144000" cy="94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102465" y="1002678"/>
            <a:ext cx="71523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Student Investment Account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102465" y="2157098"/>
            <a:ext cx="36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Allowable Use: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 descr="expand insructional time box"/>
          <p:cNvSpPr/>
          <p:nvPr/>
        </p:nvSpPr>
        <p:spPr>
          <a:xfrm>
            <a:off x="1004887" y="3222461"/>
            <a:ext cx="3248100" cy="11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35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 descr="provide well-rounded education box"/>
          <p:cNvSpPr/>
          <p:nvPr/>
        </p:nvSpPr>
        <p:spPr>
          <a:xfrm>
            <a:off x="4748212" y="4895256"/>
            <a:ext cx="3248100" cy="11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135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 descr="address student health and safety box"/>
          <p:cNvSpPr/>
          <p:nvPr/>
        </p:nvSpPr>
        <p:spPr>
          <a:xfrm>
            <a:off x="1004887" y="4895256"/>
            <a:ext cx="3248100" cy="1171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135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 descr="Reduce class size and caseload box"/>
          <p:cNvSpPr/>
          <p:nvPr/>
        </p:nvSpPr>
        <p:spPr>
          <a:xfrm>
            <a:off x="4748211" y="3222461"/>
            <a:ext cx="3248100" cy="1171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135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1004887" y="3592804"/>
            <a:ext cx="3362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Expand Instructional Time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1069180" y="5096322"/>
            <a:ext cx="3119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Address Student Health and Safety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4748211" y="3396896"/>
            <a:ext cx="336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 Class Size </a:t>
            </a:r>
            <a:b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Caseloads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4748211" y="5172415"/>
            <a:ext cx="336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a Well-Rounded Education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-71775" y="-71775"/>
            <a:ext cx="9215700" cy="11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83" name="Google Shape;183;p29" descr="Blue border"/>
          <p:cNvSpPr txBox="1"/>
          <p:nvPr/>
        </p:nvSpPr>
        <p:spPr>
          <a:xfrm>
            <a:off x="0" y="1034505"/>
            <a:ext cx="9144000" cy="94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102465" y="1002678"/>
            <a:ext cx="71523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Student Investment Account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102465" y="2157098"/>
            <a:ext cx="36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Targets: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9" descr="expand insructional time box"/>
          <p:cNvSpPr/>
          <p:nvPr/>
        </p:nvSpPr>
        <p:spPr>
          <a:xfrm>
            <a:off x="1004887" y="3222461"/>
            <a:ext cx="3248100" cy="11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35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9" descr="provide well-rounded education box"/>
          <p:cNvSpPr/>
          <p:nvPr/>
        </p:nvSpPr>
        <p:spPr>
          <a:xfrm>
            <a:off x="4748212" y="4895256"/>
            <a:ext cx="3248100" cy="11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135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 descr="address student health and safety box"/>
          <p:cNvSpPr/>
          <p:nvPr/>
        </p:nvSpPr>
        <p:spPr>
          <a:xfrm>
            <a:off x="1004887" y="4895256"/>
            <a:ext cx="3248100" cy="1171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135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9" descr="Reduce class size and caseload box"/>
          <p:cNvSpPr/>
          <p:nvPr/>
        </p:nvSpPr>
        <p:spPr>
          <a:xfrm>
            <a:off x="4748211" y="3222461"/>
            <a:ext cx="3248100" cy="1171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135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1069180" y="3468951"/>
            <a:ext cx="336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On-Time Graduation &amp;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5-year Completion Rates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1069180" y="5096322"/>
            <a:ext cx="3119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Curbing Chronic Absenteeism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4748211" y="3592062"/>
            <a:ext cx="3362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22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Grade On-Track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4748211" y="5172415"/>
            <a:ext cx="336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2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Grade Reading Proficiency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9"/>
          <p:cNvSpPr/>
          <p:nvPr/>
        </p:nvSpPr>
        <p:spPr>
          <a:xfrm rot="2700000">
            <a:off x="3480615" y="3580561"/>
            <a:ext cx="2059802" cy="205980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3461470" y="4284656"/>
            <a:ext cx="2078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Locally Selected Metrics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-71775" y="-71775"/>
            <a:ext cx="9215700" cy="11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/>
        </p:nvSpPr>
        <p:spPr>
          <a:xfrm>
            <a:off x="102465" y="1002678"/>
            <a:ext cx="71523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Investment Account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t="34755" b="33484"/>
          <a:stretch/>
        </p:blipFill>
        <p:spPr>
          <a:xfrm>
            <a:off x="305884" y="1097621"/>
            <a:ext cx="8504134" cy="100841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939869" y="2339502"/>
            <a:ext cx="723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www.oregon.gov/ode/StudentSuccess</a:t>
            </a:r>
            <a: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568" y="3064433"/>
            <a:ext cx="2334461" cy="302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 descr="https://www.oregon.gov/ode/StudentSuccess/PublishingImages/SIA%20Timeline%202.PNG"/>
          <p:cNvPicPr preferRelativeResize="0"/>
          <p:nvPr/>
        </p:nvPicPr>
        <p:blipFill rotWithShape="1">
          <a:blip r:embed="rId6">
            <a:alphaModFix/>
          </a:blip>
          <a:srcRect t="9950"/>
          <a:stretch/>
        </p:blipFill>
        <p:spPr>
          <a:xfrm>
            <a:off x="3127503" y="4642522"/>
            <a:ext cx="5157364" cy="1482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3235569" y="3064433"/>
            <a:ext cx="51951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resources for families and community partners with update information posted regularly.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2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Values</a:t>
            </a:r>
            <a:endParaRPr sz="2400"/>
          </a:p>
        </p:txBody>
      </p:sp>
      <p:sp>
        <p:nvSpPr>
          <p:cNvPr id="214" name="Google Shape;214;p31"/>
          <p:cNvSpPr txBox="1"/>
          <p:nvPr/>
        </p:nvSpPr>
        <p:spPr>
          <a:xfrm>
            <a:off x="3622375" y="908475"/>
            <a:ext cx="47451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Neah-Kah-Nie School District prepares students to become productive and responsible  citizens for an ever-changing world through diverse educational opportunities in partnership with the community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3565775" y="2235700"/>
            <a:ext cx="5433600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Excellence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we prepare student for their future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Learning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- we are all learning, every day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Rigor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we individualize our teaching and learning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Community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- we build partnerships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Respect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we treat each other with respect and dignity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Diversity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we seek to understand and celebrate our differences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Collaboration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we work together and communicate effectively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Responsibility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- we take responsibility for our work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Relevance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we are aware and responsive to those around us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1462150" y="5471300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499975" y="4669475"/>
            <a:ext cx="26226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Vision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3726150" y="4877000"/>
            <a:ext cx="4433700" cy="15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Continuous Improvement Plan was created through collaboration with parents, administrators, the board, staff, and community members, this CIP consists of a mission, values, and five goals with strategies to achieve these goals and key performance metrics to observe goal growth.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Goal 1: </a:t>
            </a:r>
            <a:r>
              <a:rPr lang="en" sz="3200"/>
              <a:t>Improve 3rd Grade Reading Proficiency</a:t>
            </a: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4294967295"/>
          </p:nvPr>
        </p:nvSpPr>
        <p:spPr>
          <a:xfrm>
            <a:off x="606475" y="1437225"/>
            <a:ext cx="4100100" cy="47340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  <a:highlight>
                  <a:srgbClr val="B6D7A8"/>
                </a:highlight>
              </a:rPr>
              <a:t>Strategies to Achieve Goal:</a:t>
            </a:r>
            <a:endParaRPr b="1" u="sng"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Expand pre-K options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Additional 1 FTE Lit. Coach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Sustained &amp; focused PD support for teachers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100% RtII implementation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Evaluate effectiveness of K-3 reading core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4294967295"/>
          </p:nvPr>
        </p:nvSpPr>
        <p:spPr>
          <a:xfrm>
            <a:off x="5231850" y="1437225"/>
            <a:ext cx="3184800" cy="47340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Key Performance Metrics:</a:t>
            </a:r>
            <a:endParaRPr b="1" u="sng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3rd grade reading performance (disaggregate data by student groups using district and state assessment data)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Students identified with deficits in phonemic awareness show X% growth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428625" y="6394925"/>
            <a:ext cx="81225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NKNSD 2019-2023 Long Range Plan with SIA Alignment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209475" y="1037550"/>
            <a:ext cx="8566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the District implements the following strategies with fidelity, then we will see growth in these metrics: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Goal 2: </a:t>
            </a:r>
            <a:r>
              <a:rPr lang="en" sz="3200"/>
              <a:t>Improve Regular Attendance Rates</a:t>
            </a:r>
            <a:endParaRPr sz="3200" b="1"/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4294967295"/>
          </p:nvPr>
        </p:nvSpPr>
        <p:spPr>
          <a:xfrm>
            <a:off x="606475" y="1437225"/>
            <a:ext cx="4100100" cy="51345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Strategies to Achieve Goal: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Understand chronic absenteeism at the student-level PK-12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Improve school climate and culture 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Implement school-based health center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Increase electives (STEAM) and after school/summer options (K-12)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B6D7A8"/>
                </a:highlight>
              </a:rPr>
              <a:t>Increase home-school communication, including bilingual (FRC)</a:t>
            </a: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highlight>
                <a:srgbClr val="B6D7A8"/>
              </a:highlight>
            </a:endParaRPr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4294967295"/>
          </p:nvPr>
        </p:nvSpPr>
        <p:spPr>
          <a:xfrm>
            <a:off x="5231850" y="1437225"/>
            <a:ext cx="3184800" cy="47340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Key Performance Metrics:</a:t>
            </a:r>
            <a:endParaRPr b="1" u="sng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Regular attendance data by school and by student group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Student climate/culture survey data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School-based health center (# of students served)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u="sng">
              <a:solidFill>
                <a:srgbClr val="000000"/>
              </a:solidFill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209475" y="1037550"/>
            <a:ext cx="85662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the District implements the following strategies with fidelity, then we will see growth in these metrics: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428625" y="6394925"/>
            <a:ext cx="81225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NKNSD 2019-2023 Long Range Plan with SIA Alignment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DE_Powerpoint - pattern background">
  <a:themeElements>
    <a:clrScheme name="ODE Color Theme">
      <a:dk1>
        <a:srgbClr val="000000"/>
      </a:dk1>
      <a:lt1>
        <a:srgbClr val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On-screen Show (4:3)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</vt:lpstr>
      <vt:lpstr>Courier New</vt:lpstr>
      <vt:lpstr>Material</vt:lpstr>
      <vt:lpstr>ODE_Powerpoint - pattern background</vt:lpstr>
      <vt:lpstr>Neah-Kah-Nie School District   2019-2023 Continuous Improvement Plan Aligned to the Student Investment Account  March 3, 2020  </vt:lpstr>
      <vt:lpstr>Student Investment Account</vt:lpstr>
      <vt:lpstr>Student Investment Account</vt:lpstr>
      <vt:lpstr>Student Investment Account</vt:lpstr>
      <vt:lpstr>Student Investment Account</vt:lpstr>
      <vt:lpstr>PowerPoint Presentation</vt:lpstr>
      <vt:lpstr>Mission </vt:lpstr>
      <vt:lpstr>Goal 1: Improve 3rd Grade Reading Proficiency</vt:lpstr>
      <vt:lpstr>Goal 2: Improve Regular Attendance Rates</vt:lpstr>
      <vt:lpstr>Goal 3: Improve Rate of 9th Graders on Track</vt:lpstr>
      <vt:lpstr>Goal 4: Improve Graduation and Completion Rates</vt:lpstr>
      <vt:lpstr>Goal 5: Improve Student Well-Being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Neah-Kah-Nie School District   2019-2023 Continuous Improvement Plan Aligned to the Student Investment Account  March 3, 2020  </dc:title>
  <dc:creator>Kathie Sellars</dc:creator>
  <cp:lastModifiedBy>Kathie Sellars</cp:lastModifiedBy>
  <cp:revision>1</cp:revision>
  <dcterms:modified xsi:type="dcterms:W3CDTF">2020-03-03T23:01:47Z</dcterms:modified>
</cp:coreProperties>
</file>